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12" r:id="rId2"/>
    <p:sldId id="260" r:id="rId3"/>
    <p:sldId id="328" r:id="rId4"/>
    <p:sldId id="313" r:id="rId5"/>
    <p:sldId id="314" r:id="rId6"/>
    <p:sldId id="315" r:id="rId7"/>
    <p:sldId id="316" r:id="rId8"/>
    <p:sldId id="317" r:id="rId9"/>
    <p:sldId id="318" r:id="rId10"/>
    <p:sldId id="319" r:id="rId11"/>
    <p:sldId id="320" r:id="rId12"/>
    <p:sldId id="321" r:id="rId13"/>
    <p:sldId id="323" r:id="rId14"/>
    <p:sldId id="322" r:id="rId15"/>
    <p:sldId id="324" r:id="rId16"/>
    <p:sldId id="325" r:id="rId17"/>
    <p:sldId id="326" r:id="rId18"/>
    <p:sldId id="327" r:id="rId19"/>
    <p:sldId id="329" r:id="rId20"/>
    <p:sldId id="330" r:id="rId21"/>
    <p:sldId id="31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6E19"/>
    <a:srgbClr val="F4D4D4"/>
    <a:srgbClr val="EEBCBC"/>
    <a:srgbClr val="D3B5E9"/>
    <a:srgbClr val="E59797"/>
    <a:srgbClr val="FAD6D6"/>
    <a:srgbClr val="FF8F8F"/>
    <a:srgbClr val="FFCDCD"/>
    <a:srgbClr val="FB93B3"/>
    <a:srgbClr val="FF6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58" autoAdjust="0"/>
    <p:restoredTop sz="95777" autoAdjust="0"/>
  </p:normalViewPr>
  <p:slideViewPr>
    <p:cSldViewPr snapToGrid="0" snapToObjects="1" showGuides="1">
      <p:cViewPr varScale="1">
        <p:scale>
          <a:sx n="161" d="100"/>
          <a:sy n="161" d="100"/>
        </p:scale>
        <p:origin x="294" y="1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64" d="100"/>
          <a:sy n="64" d="100"/>
        </p:scale>
        <p:origin x="256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6F7DC8E5-518B-B844-8AFB-6138BA9A45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3E02BC96-2569-1E47-9CC8-C432D61173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1D02ED-AB60-1146-B810-37D04719C00C}" type="datetimeFigureOut">
              <a:rPr kumimoji="1" lang="ko-KR" altLang="en-US" smtClean="0"/>
              <a:t>2021-01-16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4873A96D-1584-EA48-B2BB-8BF7186DC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F9E1FB54-431F-D746-BB23-DCDB0D14B6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B47E1-FB9F-5742-AEB0-90D6B9612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970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BFCC2-75FE-9347-A155-69776C04C6EA}" type="datetimeFigureOut">
              <a:rPr kumimoji="1" lang="ko-KR" altLang="en-US" smtClean="0"/>
              <a:t>2021-01-16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C0143-43CC-3944-A7FC-88D98359344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49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6930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7428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6838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921" y="5323438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681A6465-DD89-2D41-B90C-863A5ACA20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</p:pic>
      <p:pic>
        <p:nvPicPr>
          <p:cNvPr id="10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xmlns="" id="{1A51A631-FD00-7049-AFDF-E51772332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9283" y="47129"/>
            <a:ext cx="395681" cy="3948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AF677ED-D2EC-BB49-B0E9-72F06CCF80F6}"/>
              </a:ext>
            </a:extLst>
          </p:cNvPr>
          <p:cNvSpPr txBox="1"/>
          <p:nvPr userDrawn="1"/>
        </p:nvSpPr>
        <p:spPr>
          <a:xfrm>
            <a:off x="484964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607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70C5C4E-FB45-1C47-AE72-F4E8831C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DCD1508-6B5A-FD4C-A8EC-0C37C0B5A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D3A3D7BD-DBE7-3241-83A9-4F7BB0D0D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0A9BA6B7-CF46-BF4E-942F-F3E00B676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A05724B8-0670-A347-A2D7-06DFF4CC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0E6C045-BB16-A146-9A21-096B823E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02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E871114-3FAD-6E4F-9C06-A89B39CB3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C07B3350-9826-5543-AD5E-FAB9D3348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BE7E009-7174-264B-B5F2-9CE5108B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BD543B9-73E6-C940-A143-E781FBFF5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5ABB49D-01D4-4C43-B3A4-6316BDE5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86C22DEE-1338-DD48-8D70-408CC0ADF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962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70CF540-462D-DF49-BC9A-36922D9BA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5A64CA8D-3DCD-D941-A11C-9E10F0439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05F2192-8AA0-7740-8002-0C7984A7A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C28029D-90FF-0042-9A75-AD5073B32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5A81F19-5A72-384F-B476-AD06F0CC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7222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86EF0A3E-46FF-414E-BEBE-E70E32ABB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ACE98D69-70F2-8947-BBF7-BC8FA7746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12AF917-E762-7B4A-AE5D-EA64E2DE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C1F184D-6B98-4D44-87DD-445E9AEB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FDBB8CE-F318-BE47-818F-DF07E53A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389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8387D7DE-1B89-9D4D-B194-AC3EE165D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078"/>
            <a:ext cx="12191999" cy="599922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AAAD9F9A-1F96-EE43-AD77-3DF017354DB2}"/>
              </a:ext>
            </a:extLst>
          </p:cNvPr>
          <p:cNvSpPr/>
          <p:nvPr userDrawn="1"/>
        </p:nvSpPr>
        <p:spPr>
          <a:xfrm>
            <a:off x="0" y="477078"/>
            <a:ext cx="12192000" cy="5999222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948" y="5226334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1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xmlns="" id="{FA29191C-E9FA-6345-95AF-4D270BD000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74489" y="47129"/>
            <a:ext cx="395681" cy="3948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AF677ED-D2EC-BB49-B0E9-72F06CCF80F6}"/>
              </a:ext>
            </a:extLst>
          </p:cNvPr>
          <p:cNvSpPr txBox="1"/>
          <p:nvPr userDrawn="1"/>
        </p:nvSpPr>
        <p:spPr>
          <a:xfrm>
            <a:off x="9870170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88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499843C-A0EB-874A-B691-669214E3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5B97D6D-B766-F449-836E-C4201A0B0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0D9B6C4-1533-4341-9AA3-74880C65E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81D0CF3-FB10-BA48-ADC7-D5A6C77E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383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5A95408-4534-524A-8CB2-0CA31B55B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922D8AB-3529-C84E-AF22-91E51F2F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06A966D-B895-2A4F-BB7F-324F45F9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891B9CE-4A21-E04E-BD7E-312D86180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AFC42DD-FF4F-BB47-9339-F67CCC93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871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1838AC9-D777-FE4B-8B5D-6EBA34FC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E285DE1-7A1F-8D42-AB87-4161E2F28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CB24C6AB-E1C7-5045-B728-3B4E80BDC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84266976-95A6-AB45-92F2-45A2BB96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313CAA0-2E0C-0740-9812-8EAD4A80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8EBDE8C-60B5-694C-8BB9-5639DE63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702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C353743-C736-C04B-AD86-AFA339EF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5A95CE9-0443-B74D-AA39-60110E0F9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A9EF5381-B4FF-7944-AE94-F4406ACA4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20C37236-4106-8E43-9A0F-BE15AD761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9A2C244D-DF9E-3541-93DA-5C2C195E0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9576D6F8-E7D0-2A45-841E-CFBEFD36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625AEE90-EE56-1C46-AC00-A585C24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E5EDE480-0C13-DB4B-91E5-C4C3568B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089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52D0A98-9713-1546-85B2-980BBD97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 anchor="ctr">
            <a:normAutofit/>
          </a:bodyPr>
          <a:lstStyle>
            <a:lvl1pPr>
              <a:defRPr sz="2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211"/>
            <a:ext cx="2743200" cy="2958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 dirty="0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B51E04B2-50B1-F345-A5F2-9019B6DE1370}"/>
              </a:ext>
            </a:extLst>
          </p:cNvPr>
          <p:cNvCxnSpPr>
            <a:cxnSpLocks/>
          </p:cNvCxnSpPr>
          <p:nvPr userDrawn="1"/>
        </p:nvCxnSpPr>
        <p:spPr>
          <a:xfrm>
            <a:off x="0" y="538843"/>
            <a:ext cx="451485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xmlns="" id="{FB0CFBD1-9027-854A-97B6-2125F783E1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6021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xmlns="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6" y="824948"/>
            <a:ext cx="11102008" cy="5352015"/>
          </a:xfrm>
        </p:spPr>
        <p:txBody>
          <a:bodyPr/>
          <a:lstStyle>
            <a:lvl1pPr marL="457200" indent="-457200">
              <a:lnSpc>
                <a:spcPct val="100000"/>
              </a:lnSpc>
              <a:buFont typeface="Wingdings" panose="05000000000000000000" pitchFamily="2" charset="2"/>
              <a:buChar char="§"/>
              <a:defRPr sz="2800"/>
            </a:lvl1pPr>
            <a:lvl2pPr marL="685800" indent="-228600">
              <a:lnSpc>
                <a:spcPct val="100000"/>
              </a:lnSpc>
              <a:buFontTx/>
              <a:buChar char="-"/>
              <a:defRPr sz="2200"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11560" y="47129"/>
            <a:ext cx="395681" cy="3948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AF677ED-D2EC-BB49-B0E9-72F06CCF80F6}"/>
              </a:ext>
            </a:extLst>
          </p:cNvPr>
          <p:cNvSpPr txBox="1"/>
          <p:nvPr userDrawn="1"/>
        </p:nvSpPr>
        <p:spPr>
          <a:xfrm>
            <a:off x="9907241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05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7462AEC8-454F-A54A-A400-44751CB7C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95A667E6-5B21-FA40-B6EC-563CB8C5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8375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xmlns="" id="{33C817AD-2FEF-BE41-B460-CDDB2BF657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106" y="6562139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E5446568-00BF-B648-904D-6DD7AB632C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8A2FFFE-8A52-E048-8502-A7B994EC867A}"/>
              </a:ext>
            </a:extLst>
          </p:cNvPr>
          <p:cNvSpPr txBox="1"/>
          <p:nvPr userDrawn="1"/>
        </p:nvSpPr>
        <p:spPr>
          <a:xfrm>
            <a:off x="6591444" y="724277"/>
            <a:ext cx="1544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/>
              <a:t>Content</a:t>
            </a:r>
            <a:endParaRPr kumimoji="1" lang="ko-KR" altLang="en-US" sz="2800" b="1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xmlns="" id="{A3993C93-8954-6944-9C05-C1210655B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83262" y="1359602"/>
            <a:ext cx="4508500" cy="4449763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511560" y="47129"/>
            <a:ext cx="395681" cy="3948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AF677ED-D2EC-BB49-B0E9-72F06CCF80F6}"/>
              </a:ext>
            </a:extLst>
          </p:cNvPr>
          <p:cNvSpPr txBox="1"/>
          <p:nvPr userDrawn="1"/>
        </p:nvSpPr>
        <p:spPr>
          <a:xfrm>
            <a:off x="9907241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슬라이드 번호 개체 틀 4">
            <a:extLst>
              <a:ext uri="{FF2B5EF4-FFF2-40B4-BE49-F238E27FC236}">
                <a16:creationId xmlns:a16="http://schemas.microsoft.com/office/drawing/2014/main" xmlns="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211"/>
            <a:ext cx="2743200" cy="2958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207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E3FAB072-4FBE-564A-8853-71D540F70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66E07ED-FD7C-354D-96D8-4A969F641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810B2EE-E8B5-2849-94D5-6BC97BB9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571061E-6307-C445-AA37-12801B0B4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34AC0DC-1CAD-A841-BD24-64B821F95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726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1777634"/>
            <a:ext cx="11554232" cy="639243"/>
          </a:xfrm>
        </p:spPr>
        <p:txBody>
          <a:bodyPr anchor="t"/>
          <a:lstStyle/>
          <a:p>
            <a:r>
              <a:rPr kumimoji="1" lang="en-US" altLang="ko-KR" sz="3200" dirty="0" smtClean="0"/>
              <a:t>Understanding Write Behaviors of Storage </a:t>
            </a:r>
            <a:r>
              <a:rPr kumimoji="1" lang="en-US" altLang="ko-KR" sz="3200" dirty="0" err="1" smtClean="0"/>
              <a:t>Backends</a:t>
            </a:r>
            <a:r>
              <a:rPr kumimoji="1" lang="en-US" altLang="ko-KR" sz="3200" dirty="0" smtClean="0"/>
              <a:t> in </a:t>
            </a:r>
            <a:r>
              <a:rPr kumimoji="1" lang="en-US" altLang="ko-KR" sz="3200" dirty="0" err="1" smtClean="0"/>
              <a:t>Ceph</a:t>
            </a:r>
            <a:r>
              <a:rPr kumimoji="1" lang="en-US" altLang="ko-KR" sz="3200" dirty="0" smtClean="0"/>
              <a:t> Object Store</a:t>
            </a:r>
            <a:endParaRPr kumimoji="1" lang="ko-KR" altLang="en-US" sz="32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 dirty="0" smtClean="0"/>
              <a:t>2021. 01. 19</a:t>
            </a:r>
            <a:endParaRPr kumimoji="1" lang="en-US" altLang="ko-KR" dirty="0"/>
          </a:p>
          <a:p>
            <a:r>
              <a:rPr kumimoji="1" lang="en-US" altLang="ko-KR" dirty="0"/>
              <a:t>Presentation </a:t>
            </a:r>
            <a:r>
              <a:rPr kumimoji="1" lang="en-US" altLang="ko-KR" dirty="0" smtClean="0"/>
              <a:t>by </a:t>
            </a:r>
            <a:r>
              <a:rPr kumimoji="1" lang="en-US" altLang="ko-KR" dirty="0" err="1" smtClean="0"/>
              <a:t>Sopanhapich</a:t>
            </a:r>
            <a:r>
              <a:rPr kumimoji="1" lang="en-US" altLang="ko-KR" dirty="0" smtClean="0"/>
              <a:t> CHUM</a:t>
            </a:r>
            <a:endParaRPr kumimoji="1" lang="en-US" altLang="ko-KR" dirty="0"/>
          </a:p>
          <a:p>
            <a:r>
              <a:rPr kumimoji="1" lang="en-US" altLang="ko-KR" dirty="0"/>
              <a:t>s</a:t>
            </a:r>
            <a:r>
              <a:rPr kumimoji="1" lang="en-US" altLang="ko-KR" dirty="0" smtClean="0"/>
              <a:t>opanhapich.chum@gmail.com</a:t>
            </a:r>
            <a:endParaRPr kumimoji="1"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xmlns="" id="{39429C1C-87C0-3B47-91E7-E27A021261E3}"/>
              </a:ext>
            </a:extLst>
          </p:cNvPr>
          <p:cNvSpPr txBox="1">
            <a:spLocks/>
          </p:cNvSpPr>
          <p:nvPr/>
        </p:nvSpPr>
        <p:spPr>
          <a:xfrm>
            <a:off x="90920" y="3473814"/>
            <a:ext cx="8329179" cy="693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700" i="1" dirty="0" smtClean="0">
                <a:solidFill>
                  <a:schemeClr val="bg1"/>
                </a:solidFill>
              </a:rPr>
              <a:t>Dong-Yun Lee et al.,</a:t>
            </a:r>
            <a:endParaRPr lang="en-US" altLang="ko-KR" sz="1700" i="1" dirty="0">
              <a:solidFill>
                <a:schemeClr val="bg1"/>
              </a:solidFill>
            </a:endParaRPr>
          </a:p>
          <a:p>
            <a:pPr algn="l"/>
            <a:r>
              <a:rPr lang="en-US" sz="1700" i="1" dirty="0" smtClean="0">
                <a:solidFill>
                  <a:schemeClr val="bg1"/>
                </a:solidFill>
              </a:rPr>
              <a:t>IEEE </a:t>
            </a:r>
            <a:r>
              <a:rPr lang="en-US" sz="1700" i="1" dirty="0">
                <a:solidFill>
                  <a:schemeClr val="bg1"/>
                </a:solidFill>
              </a:rPr>
              <a:t>International Conference </a:t>
            </a:r>
            <a:r>
              <a:rPr lang="en-US" sz="1700" i="1" dirty="0" smtClean="0">
                <a:solidFill>
                  <a:schemeClr val="bg1"/>
                </a:solidFill>
              </a:rPr>
              <a:t>2017</a:t>
            </a:r>
            <a:endParaRPr lang="ko-KR" altLang="en-US" sz="17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381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2. Background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10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Storage </a:t>
            </a:r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Backends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buClr>
                <a:srgbClr val="C00000"/>
              </a:buClr>
              <a:buFont typeface="+mj-lt"/>
              <a:buAutoNum type="arabicPeriod" startAt="3"/>
            </a:pPr>
            <a:r>
              <a:rPr lang="en-US" altLang="ko-KR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BlueStore</a:t>
            </a:r>
            <a:endParaRPr lang="en-US" altLang="ko-KR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38180" y="1916728"/>
            <a:ext cx="504880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avoid limitation of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FileStore</a:t>
            </a:r>
            <a:endParaRPr lang="en-US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Double-write issue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Directly store data to raw device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38178" y="2993123"/>
            <a:ext cx="463011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Write flow in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BlueStore</a:t>
            </a:r>
            <a:endParaRPr lang="en-US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Puts data into raw block device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Sets metadata to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RockDB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on </a:t>
            </a:r>
          </a:p>
          <a:p>
            <a:pPr lvl="1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BlueFS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(user-level file system)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420" y="1741955"/>
            <a:ext cx="4562856" cy="35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43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Evaluation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11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Enviroment</a:t>
            </a:r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Setup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07" y="1599015"/>
            <a:ext cx="6582631" cy="380387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61595" y="1705135"/>
            <a:ext cx="421011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 4.4.43 kernel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Jewel LTS version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 16 OSDs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Perform 2 different workload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Micro-benchmark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workload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99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Evaluation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12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Microbenchmark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124" y="1981143"/>
            <a:ext cx="7368396" cy="343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31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Evaluation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13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Microbenchmark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195" y="1393626"/>
            <a:ext cx="7324540" cy="5094821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 rot="20229032">
            <a:off x="6546420" y="4136156"/>
            <a:ext cx="639043" cy="1419101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20777387">
            <a:off x="2866466" y="1609598"/>
            <a:ext cx="718457" cy="13141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 rot="20229032">
            <a:off x="4718793" y="4779032"/>
            <a:ext cx="766601" cy="7241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3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Evaluation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14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workload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32550" y="1973642"/>
            <a:ext cx="78855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Install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create an empty 64GiB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krbd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partition 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Drop page cache, call sync and wait for 600 seconds to flush all the dirty data to the disk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Perform 4KiB random writes with the queue depth = 128 until the total writes amount reaches 90% of the capacity (57.6GiB)</a:t>
            </a:r>
            <a:endParaRPr lang="en-US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94102" y="1359561"/>
            <a:ext cx="3729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Workload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scenario</a:t>
            </a:r>
            <a:endParaRPr lang="en-US" sz="2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55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Evaluation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15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workload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378"/>
          <a:stretch/>
        </p:blipFill>
        <p:spPr>
          <a:xfrm>
            <a:off x="938051" y="2060966"/>
            <a:ext cx="5187538" cy="28799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68"/>
          <a:stretch/>
        </p:blipFill>
        <p:spPr>
          <a:xfrm>
            <a:off x="6329330" y="2060966"/>
            <a:ext cx="5075832" cy="287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6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Evaluation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16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workload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9739"/>
          <a:stretch/>
        </p:blipFill>
        <p:spPr>
          <a:xfrm>
            <a:off x="947552" y="2111012"/>
            <a:ext cx="5055425" cy="27798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28" r="310"/>
          <a:stretch/>
        </p:blipFill>
        <p:spPr>
          <a:xfrm>
            <a:off x="6187044" y="2111012"/>
            <a:ext cx="5015345" cy="277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33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Evaluation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17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workload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882"/>
          <a:stretch/>
        </p:blipFill>
        <p:spPr>
          <a:xfrm>
            <a:off x="1016825" y="2111258"/>
            <a:ext cx="5041075" cy="27793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56"/>
          <a:stretch/>
        </p:blipFill>
        <p:spPr>
          <a:xfrm>
            <a:off x="6455296" y="2111258"/>
            <a:ext cx="5053725" cy="277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0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Evaluation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18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workload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192"/>
          <a:stretch/>
        </p:blipFill>
        <p:spPr>
          <a:xfrm>
            <a:off x="979291" y="1660832"/>
            <a:ext cx="5189940" cy="27921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1"/>
          <a:stretch/>
        </p:blipFill>
        <p:spPr>
          <a:xfrm>
            <a:off x="6337672" y="1660832"/>
            <a:ext cx="5271232" cy="281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26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Evaluation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19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workload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80" y="2071252"/>
            <a:ext cx="10481834" cy="285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8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652DD63C-DA25-764F-9C33-B39580A377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48625" y="1359603"/>
            <a:ext cx="4715425" cy="2078304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lang="en-US" altLang="ko-KR" sz="1800" dirty="0" smtClean="0"/>
              <a:t>Introduction</a:t>
            </a:r>
            <a:endParaRPr kumimoji="1" lang="en-US" altLang="ko-KR" sz="1800" dirty="0" smtClean="0"/>
          </a:p>
          <a:p>
            <a:pPr marL="342900" indent="-342900">
              <a:lnSpc>
                <a:spcPct val="150000"/>
              </a:lnSpc>
            </a:pPr>
            <a:r>
              <a:rPr lang="en-US" altLang="ko-KR" sz="1800" dirty="0" smtClean="0"/>
              <a:t>Background 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 smtClean="0"/>
              <a:t>Evaluation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 smtClean="0"/>
              <a:t>Conclusions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800" dirty="0" smtClean="0"/>
              <a:t> </a:t>
            </a:r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/>
          </a:p>
        </p:txBody>
      </p:sp>
      <p:sp>
        <p:nvSpPr>
          <p:cNvPr id="6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9448800" y="6560211"/>
            <a:ext cx="2743200" cy="295861"/>
          </a:xfrm>
        </p:spPr>
        <p:txBody>
          <a:bodyPr/>
          <a:lstStyle/>
          <a:p>
            <a:r>
              <a:rPr kumimoji="1" lang="en-US" altLang="ko-KR" sz="1000" dirty="0" smtClean="0"/>
              <a:t>2</a:t>
            </a:r>
            <a:endParaRPr kumimoji="1"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95653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3. </a:t>
            </a:r>
            <a:r>
              <a:rPr lang="en-US" altLang="ko-KR" dirty="0" smtClean="0"/>
              <a:t>Conclusion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20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workload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32551" y="1973642"/>
            <a:ext cx="741051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presentation mainly analyzes write behaviors and the performance of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storage backend focusing on WAF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Result of experiment find that write are amplified by more than 13x in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Triples write traffic in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FileStore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due to its own external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journaling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69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xmlns="" id="{B3390181-4B94-C74E-A063-940E7182605E}"/>
              </a:ext>
            </a:extLst>
          </p:cNvPr>
          <p:cNvSpPr txBox="1">
            <a:spLocks/>
          </p:cNvSpPr>
          <p:nvPr/>
        </p:nvSpPr>
        <p:spPr>
          <a:xfrm>
            <a:off x="4388860" y="4858514"/>
            <a:ext cx="3562834" cy="6392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dirty="0">
                <a:ea typeface="GungSeo" pitchFamily="2" charset="-127"/>
              </a:rPr>
              <a:t>Thank You!</a:t>
            </a:r>
            <a:endParaRPr kumimoji="1" lang="ko-KR" altLang="en-US" dirty="0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xmlns="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261506"/>
            <a:ext cx="11554232" cy="639243"/>
          </a:xfrm>
        </p:spPr>
        <p:txBody>
          <a:bodyPr anchor="t"/>
          <a:lstStyle/>
          <a:p>
            <a:r>
              <a:rPr kumimoji="1" lang="en-US" altLang="ko-KR" sz="3200" dirty="0"/>
              <a:t>Understanding Write Behaviors of Storage </a:t>
            </a:r>
            <a:r>
              <a:rPr kumimoji="1" lang="en-US" altLang="ko-KR" sz="3200" dirty="0" err="1"/>
              <a:t>Backends</a:t>
            </a:r>
            <a:r>
              <a:rPr kumimoji="1" lang="en-US" altLang="ko-KR" sz="3200" dirty="0"/>
              <a:t> in </a:t>
            </a:r>
            <a:r>
              <a:rPr kumimoji="1" lang="en-US" altLang="ko-KR" sz="3200" dirty="0" err="1"/>
              <a:t>Ceph</a:t>
            </a:r>
            <a:r>
              <a:rPr kumimoji="1" lang="en-US" altLang="ko-KR" sz="3200" dirty="0"/>
              <a:t> Object Store</a:t>
            </a:r>
            <a:endParaRPr kumimoji="1" lang="ko-KR" altLang="en-US" sz="3200" dirty="0"/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xmlns="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 dirty="0" smtClean="0"/>
              <a:t>2020. 06. 08</a:t>
            </a:r>
          </a:p>
          <a:p>
            <a:r>
              <a:rPr kumimoji="1" lang="en-US" altLang="ko-KR" dirty="0" smtClean="0"/>
              <a:t>Presentation by </a:t>
            </a:r>
            <a:r>
              <a:rPr kumimoji="1" lang="en-US" altLang="ko-KR" dirty="0" err="1" smtClean="0"/>
              <a:t>sopanhapich</a:t>
            </a:r>
            <a:r>
              <a:rPr kumimoji="1" lang="en-US" altLang="ko-KR" dirty="0" smtClean="0"/>
              <a:t> CHUM</a:t>
            </a:r>
            <a:endParaRPr kumimoji="1" lang="en-US" altLang="ko-KR" dirty="0"/>
          </a:p>
          <a:p>
            <a:r>
              <a:rPr kumimoji="1" lang="en-US" altLang="ko-KR" dirty="0" smtClean="0"/>
              <a:t>sopanhapich.chum@gmail.com</a:t>
            </a:r>
            <a:endParaRPr kumimoji="1" lang="ko-KR" altLang="en-US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xmlns="" id="{39429C1C-87C0-3B47-91E7-E27A021261E3}"/>
              </a:ext>
            </a:extLst>
          </p:cNvPr>
          <p:cNvSpPr txBox="1">
            <a:spLocks/>
          </p:cNvSpPr>
          <p:nvPr/>
        </p:nvSpPr>
        <p:spPr>
          <a:xfrm>
            <a:off x="90920" y="3473814"/>
            <a:ext cx="8329179" cy="693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700" i="1" dirty="0" err="1" smtClean="0">
                <a:solidFill>
                  <a:schemeClr val="bg1"/>
                </a:solidFill>
              </a:rPr>
              <a:t>Miryeong</a:t>
            </a:r>
            <a:r>
              <a:rPr lang="en-US" altLang="ko-KR" sz="1700" i="1" dirty="0" smtClean="0">
                <a:solidFill>
                  <a:schemeClr val="bg1"/>
                </a:solidFill>
              </a:rPr>
              <a:t> Kwon et al.,</a:t>
            </a:r>
            <a:endParaRPr lang="en-US" altLang="ko-KR" sz="1700" i="1" dirty="0">
              <a:solidFill>
                <a:schemeClr val="bg1"/>
              </a:solidFill>
            </a:endParaRPr>
          </a:p>
          <a:p>
            <a:pPr algn="l"/>
            <a:r>
              <a:rPr lang="en-US" sz="1700" i="1" dirty="0">
                <a:solidFill>
                  <a:schemeClr val="bg1"/>
                </a:solidFill>
              </a:rPr>
              <a:t>USENIX FAST, 2020</a:t>
            </a:r>
            <a:endParaRPr lang="ko-KR" altLang="en-US" sz="17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2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1. Introduction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3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dirty="0" smtClean="0"/>
              <a:t>What is </a:t>
            </a:r>
            <a:r>
              <a:rPr lang="en-US" altLang="ko-KR" sz="2400" dirty="0" err="1" smtClean="0"/>
              <a:t>Ceph</a:t>
            </a:r>
            <a:r>
              <a:rPr lang="en-US" altLang="ko-KR" sz="2400" dirty="0" smtClean="0"/>
              <a:t> ?</a:t>
            </a:r>
            <a:endParaRPr lang="en-US" altLang="ko-KR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807" y="1549728"/>
            <a:ext cx="7076169" cy="390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44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1. Introduction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4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dirty="0" smtClean="0"/>
              <a:t>Introduction</a:t>
            </a:r>
            <a:r>
              <a:rPr lang="en-US" altLang="ko-KR" dirty="0" smtClean="0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39905" y="2051573"/>
            <a:ext cx="72618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WAF (Write Amplification Factor) affects the overall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When using SSDs, it hurts the lifetime of SSDs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Larger WAF, the more limited effective bandwidth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Redundant journaling of journal may exist 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55963" y="1612849"/>
            <a:ext cx="5143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smtClean="0"/>
              <a:t>Why the paper focus on write amplification?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18" y="4618099"/>
            <a:ext cx="784275" cy="975561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955963" y="3855604"/>
            <a:ext cx="4980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smtClean="0"/>
              <a:t>Single write can make several hidden I/</a:t>
            </a:r>
            <a:r>
              <a:rPr lang="en-US" dirty="0" err="1" smtClean="0"/>
              <a:t>Os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096" y="4478527"/>
            <a:ext cx="2257445" cy="146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461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1. Introduction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5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dirty="0" smtClean="0"/>
              <a:t>Introduction</a:t>
            </a:r>
            <a:r>
              <a:rPr lang="en-US" altLang="ko-KR" dirty="0" smtClean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756" y="1626770"/>
            <a:ext cx="6008913" cy="28709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75709" y="5007170"/>
            <a:ext cx="13484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Why ?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4795849" y="1448790"/>
            <a:ext cx="1151906" cy="147847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2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1. Introduction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6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dirty="0" smtClean="0"/>
              <a:t>Introduction</a:t>
            </a:r>
            <a:r>
              <a:rPr lang="en-US" altLang="ko-KR" dirty="0" smtClean="0"/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5963" y="1426797"/>
            <a:ext cx="2464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Goals of this paper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41876" y="1926802"/>
            <a:ext cx="52549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Understanding of write behaviors of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endParaRPr lang="en-US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FileStore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KStore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BlueStore</a:t>
            </a:r>
            <a:endParaRPr lang="en-US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Empirical study of write amplification in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74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2. Background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7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Architecture</a:t>
            </a:r>
            <a:endParaRPr lang="en-US" altLang="ko-KR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Ceph] basic concepts, principles, architecture introduced - Code Worl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767" y="1655456"/>
            <a:ext cx="6482732" cy="435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20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2. Background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8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Storage </a:t>
            </a:r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Backends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buClr>
                <a:srgbClr val="C00000"/>
              </a:buClr>
              <a:buFont typeface="+mj-lt"/>
              <a:buAutoNum type="arabicPeriod"/>
            </a:pPr>
            <a:r>
              <a:rPr lang="en-US" altLang="ko-KR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FileStore</a:t>
            </a:r>
            <a:endParaRPr lang="en-US" altLang="ko-KR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218" y="1710751"/>
            <a:ext cx="4565587" cy="34668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8181" y="1916728"/>
            <a:ext cx="38141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Manages each object as a file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38181" y="2432737"/>
            <a:ext cx="2968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Write flow in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FileStore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69255" y="2990061"/>
            <a:ext cx="3986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Write-Ahead journaling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consistency and performance</a:t>
            </a: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69256" y="3752291"/>
            <a:ext cx="43886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Performs actual write to file after journaling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call </a:t>
            </a:r>
            <a:r>
              <a:rPr lang="en-US" sz="16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writev</a:t>
            </a:r>
            <a:r>
              <a:rPr lang="en-US" sz="16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</a:t>
            </a:r>
            <a:endParaRPr lang="en-US" sz="16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69255" y="4857408"/>
            <a:ext cx="4388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Call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syncfs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flush journal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every 5 seconds</a:t>
            </a:r>
            <a:endParaRPr lang="en-US" sz="16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54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2. Background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/>
              <a:pPr/>
              <a:t>9</a:t>
            </a:fld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Ceph</a:t>
            </a:r>
            <a:r>
              <a:rPr lang="en-US" altLang="ko-KR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Storage </a:t>
            </a:r>
            <a:r>
              <a:rPr lang="en-US" altLang="ko-KR" sz="2400" b="1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Backends</a:t>
            </a:r>
            <a:endParaRPr lang="en-US" altLang="ko-KR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buClr>
                <a:srgbClr val="C00000"/>
              </a:buClr>
              <a:buFont typeface="+mj-lt"/>
              <a:buAutoNum type="arabicPeriod" startAt="2"/>
            </a:pPr>
            <a:r>
              <a:rPr lang="en-US" altLang="ko-KR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KStore</a:t>
            </a:r>
            <a:endParaRPr lang="en-US" altLang="ko-KR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38180" y="1916728"/>
            <a:ext cx="50488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Encapsulate everything from object data  to their metadata as key-value pairs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38181" y="2624614"/>
            <a:ext cx="4772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Support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LevelDB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RocksDB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KineticStorage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517" y="1611809"/>
            <a:ext cx="4562856" cy="355571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38180" y="3389668"/>
            <a:ext cx="47726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Write flow in </a:t>
            </a:r>
            <a:r>
              <a:rPr lang="en-US" sz="20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Kstore</a:t>
            </a:r>
            <a:endParaRPr lang="en-US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Simply calls key-value APIs with the key-value pair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33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34900</TotalTime>
  <Words>461</Words>
  <Application>Microsoft Office PowerPoint</Application>
  <PresentationFormat>Widescreen</PresentationFormat>
  <Paragraphs>130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GungSeo</vt:lpstr>
      <vt:lpstr>맑은 고딕</vt:lpstr>
      <vt:lpstr>Arial</vt:lpstr>
      <vt:lpstr>Tahoma</vt:lpstr>
      <vt:lpstr>Wingdings</vt:lpstr>
      <vt:lpstr>Office 테마</vt:lpstr>
      <vt:lpstr>Understanding Write Behaviors of Storage Backends in Ceph Object Store</vt:lpstr>
      <vt:lpstr>PowerPoint Presentation</vt:lpstr>
      <vt:lpstr>1. Introduction</vt:lpstr>
      <vt:lpstr>1. Introduction</vt:lpstr>
      <vt:lpstr>1. Introduction</vt:lpstr>
      <vt:lpstr>1. Introduction</vt:lpstr>
      <vt:lpstr>2. Background</vt:lpstr>
      <vt:lpstr>2. Background</vt:lpstr>
      <vt:lpstr>2. Background</vt:lpstr>
      <vt:lpstr>2. Background</vt:lpstr>
      <vt:lpstr>3. Evaluation</vt:lpstr>
      <vt:lpstr>3. Evaluation</vt:lpstr>
      <vt:lpstr>3. Evaluation</vt:lpstr>
      <vt:lpstr>3. Evaluation</vt:lpstr>
      <vt:lpstr>3. Evaluation</vt:lpstr>
      <vt:lpstr>3. Evaluation</vt:lpstr>
      <vt:lpstr>3. Evaluation</vt:lpstr>
      <vt:lpstr>3. Evaluation</vt:lpstr>
      <vt:lpstr>3. Evaluation</vt:lpstr>
      <vt:lpstr>3. Conclusion</vt:lpstr>
      <vt:lpstr>Understanding Write Behaviors of Storage Backends in Ceph Object Store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F2FS : A New File System for Flash Storage</dc:title>
  <dc:creator>최건희</dc:creator>
  <cp:lastModifiedBy>Microsoft account</cp:lastModifiedBy>
  <cp:revision>803</cp:revision>
  <cp:lastPrinted>2019-08-20T01:06:00Z</cp:lastPrinted>
  <dcterms:created xsi:type="dcterms:W3CDTF">2019-06-24T08:20:15Z</dcterms:created>
  <dcterms:modified xsi:type="dcterms:W3CDTF">2021-01-16T12:31:54Z</dcterms:modified>
</cp:coreProperties>
</file>